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58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A33F0-92D0-4371-82F2-9E35ED3DE284}" type="datetimeFigureOut">
              <a:rPr lang="en-US" smtClean="0"/>
              <a:t>3/27/2017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35A90-CD5F-4AD1-91CD-DD7BDC238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64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99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07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88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89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32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087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6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35A90-CD5F-4AD1-91CD-DD7BDC2381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71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57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343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8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24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97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8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64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407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347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1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3/23/2017 MPGD_NEXT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Stefano Levorato INFN Trieste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5E128-DCD0-4419-B2EF-6D4E30A1E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7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gif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3/27/2017 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1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 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1371600" y="2429847"/>
            <a:ext cx="90751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</a:rPr>
              <a:t>MPGD dedicated HV system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EIC R&amp;D Meeting</a:t>
            </a:r>
          </a:p>
          <a:p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Stefano Levorato			</a:t>
            </a:r>
          </a:p>
          <a:p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On behalf of INFN TS / Miramare MPLAB </a:t>
            </a:r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4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2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       </a:t>
            </a:r>
            <a:r>
              <a:rPr lang="en-US" sz="2000" b="1" i="1" dirty="0" smtClean="0"/>
              <a:t> Goal of the Project</a:t>
            </a:r>
            <a:endParaRPr lang="en-US" sz="2000" b="1" i="1" dirty="0"/>
          </a:p>
        </p:txBody>
      </p:sp>
      <p:sp>
        <p:nvSpPr>
          <p:cNvPr id="10" name="Rectangle 9"/>
          <p:cNvSpPr/>
          <p:nvPr/>
        </p:nvSpPr>
        <p:spPr>
          <a:xfrm>
            <a:off x="122902" y="475013"/>
            <a:ext cx="5161935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i="1" dirty="0" smtClean="0">
                <a:solidFill>
                  <a:srgbClr val="FF0000"/>
                </a:solidFill>
              </a:rPr>
              <a:t>Main goal is to match the HV requirements not commercially available for the MPGD needs</a:t>
            </a:r>
          </a:p>
          <a:p>
            <a:pPr algn="just"/>
            <a:endParaRPr lang="en-US" sz="2800" kern="0" dirty="0" smtClean="0"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true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real-time monitoring of the main parameters </a:t>
            </a:r>
            <a:r>
              <a:rPr lang="en-US" b="0" kern="0" dirty="0" smtClean="0">
                <a:cs typeface="Arial" panose="020B0604020202020204" pitchFamily="34" charset="0"/>
              </a:rPr>
              <a:t>(voltage, current)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the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fast control </a:t>
            </a:r>
            <a:r>
              <a:rPr lang="en-US" b="0" kern="0" dirty="0" smtClean="0">
                <a:cs typeface="Arial" panose="020B0604020202020204" pitchFamily="34" charset="0"/>
              </a:rPr>
              <a:t>of the HV channels (related to the next point)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the use of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local intelligence </a:t>
            </a:r>
            <a:r>
              <a:rPr lang="en-US" b="0" kern="0" dirty="0" smtClean="0">
                <a:cs typeface="Arial" panose="020B0604020202020204" pitchFamily="34" charset="0"/>
              </a:rPr>
              <a:t>for the application of feedback protocols when pre-breakdown conditions are detected, useful for systems where the large number of HV channels increases the monitor and control complexity of the system </a:t>
            </a:r>
            <a:r>
              <a:rPr lang="en-US" b="0" kern="0" dirty="0" smtClean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HV generated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at the detector level: </a:t>
            </a:r>
            <a:r>
              <a:rPr lang="en-US" b="0" kern="0" dirty="0" smtClean="0">
                <a:cs typeface="Arial" panose="020B0604020202020204" pitchFamily="34" charset="0"/>
              </a:rPr>
              <a:t>HV cabling, connectors, space constrains</a:t>
            </a:r>
            <a:r>
              <a:rPr lang="en-US" kern="0" dirty="0" smtClean="0">
                <a:cs typeface="Arial" panose="020B0604020202020204" pitchFamily="34" charset="0"/>
              </a:rPr>
              <a:t>, cost, accumulated charge </a:t>
            </a:r>
            <a:r>
              <a:rPr lang="en-US" b="0" kern="0" dirty="0" smtClean="0">
                <a:cs typeface="Arial" panose="020B0604020202020204" pitchFamily="34" charset="0"/>
              </a:rPr>
              <a:t>issues</a:t>
            </a:r>
            <a:r>
              <a:rPr lang="en-US" kern="0" dirty="0" smtClean="0">
                <a:cs typeface="Arial" panose="020B0604020202020204" pitchFamily="34" charset="0"/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Modularity</a:t>
            </a:r>
            <a:r>
              <a:rPr lang="en-US" b="0" kern="0" dirty="0" smtClean="0">
                <a:cs typeface="Arial" panose="020B0604020202020204" pitchFamily="34" charset="0"/>
              </a:rPr>
              <a:t> of the system: large size projects employing MPGDs may use a large number of channels  (M/S architecture)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Compactness</a:t>
            </a:r>
            <a:endParaRPr lang="en-US" b="0" kern="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40" y="2504620"/>
            <a:ext cx="3106996" cy="269521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541" y="475013"/>
            <a:ext cx="3391927" cy="5916359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740" y="5286797"/>
            <a:ext cx="2641440" cy="255139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857" y="6481333"/>
            <a:ext cx="3159294" cy="230816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6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3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            </a:t>
            </a:r>
            <a:r>
              <a:rPr lang="en-US" sz="2000" b="1" i="1" dirty="0" smtClean="0"/>
              <a:t> Goal of the Project</a:t>
            </a:r>
            <a:endParaRPr lang="en-US" sz="2000" b="1" i="1" dirty="0"/>
          </a:p>
        </p:txBody>
      </p:sp>
      <p:sp>
        <p:nvSpPr>
          <p:cNvPr id="10" name="Rectangle 9"/>
          <p:cNvSpPr/>
          <p:nvPr/>
        </p:nvSpPr>
        <p:spPr>
          <a:xfrm>
            <a:off x="0" y="409323"/>
            <a:ext cx="1212317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i="1" dirty="0" smtClean="0">
                <a:solidFill>
                  <a:srgbClr val="FF0000"/>
                </a:solidFill>
              </a:rPr>
              <a:t>By combining commercially available devices as well as custom made the foreseen performance figures to achieve: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334297" y="1493869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n-US" sz="2800" kern="0" dirty="0" smtClean="0"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Time stamp resolution for current and voltage monitoring in the order of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10 ns</a:t>
            </a:r>
            <a:r>
              <a:rPr lang="en-US" b="0" kern="0" dirty="0" smtClean="0">
                <a:cs typeface="Arial" panose="020B0604020202020204" pitchFamily="34" charset="0"/>
              </a:rPr>
              <a:t> or better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b="0" kern="0" dirty="0" smtClean="0"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/>
              <a:t>High resolution voltage monitoring better than </a:t>
            </a:r>
            <a:r>
              <a:rPr lang="en-US" b="0" kern="0" dirty="0" smtClean="0">
                <a:solidFill>
                  <a:srgbClr val="FF0000"/>
                </a:solidFill>
              </a:rPr>
              <a:t>0.5 Volt </a:t>
            </a:r>
            <a:r>
              <a:rPr lang="en-US" b="0" kern="0" dirty="0" smtClean="0"/>
              <a:t>on several </a:t>
            </a:r>
            <a:r>
              <a:rPr lang="en-US" b="0" kern="0" dirty="0" err="1" smtClean="0"/>
              <a:t>kVolt</a:t>
            </a:r>
            <a:r>
              <a:rPr lang="en-US" b="0" kern="0" dirty="0" smtClean="0"/>
              <a:t> scale at </a:t>
            </a:r>
            <a:r>
              <a:rPr lang="en-US" b="0" kern="0" dirty="0" smtClean="0">
                <a:solidFill>
                  <a:srgbClr val="FF0000"/>
                </a:solidFill>
              </a:rPr>
              <a:t>sampling rate &gt; 100 kHz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b="0" kern="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0" kern="0" dirty="0" smtClean="0">
                <a:cs typeface="Arial" panose="020B0604020202020204" pitchFamily="34" charset="0"/>
              </a:rPr>
              <a:t>Precise current monitoring at the level of </a:t>
            </a:r>
            <a:r>
              <a:rPr lang="en-US" b="0" kern="0" dirty="0" smtClean="0">
                <a:solidFill>
                  <a:srgbClr val="FF0000"/>
                </a:solidFill>
                <a:cs typeface="Arial" panose="020B0604020202020204" pitchFamily="34" charset="0"/>
              </a:rPr>
              <a:t>10 pA </a:t>
            </a:r>
            <a:r>
              <a:rPr lang="en-US" b="0" kern="0" dirty="0" smtClean="0"/>
              <a:t>at </a:t>
            </a:r>
            <a:r>
              <a:rPr lang="en-US" b="0" kern="0" dirty="0" smtClean="0">
                <a:solidFill>
                  <a:srgbClr val="FF0000"/>
                </a:solidFill>
              </a:rPr>
              <a:t>sampling rate &gt; 100 kHz </a:t>
            </a:r>
            <a:endParaRPr lang="en-US" b="0" kern="0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kern="0" dirty="0" smtClean="0"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kern="0" dirty="0" smtClean="0">
                <a:cs typeface="Arial" panose="020B0604020202020204" pitchFamily="34" charset="0"/>
              </a:rPr>
              <a:t>On board logic for decisional operation on predefined scheme as well as warning on “interesting” events to the user: two mode systems 1) normal monitoring with </a:t>
            </a:r>
            <a:r>
              <a:rPr lang="en-US" i="1" kern="0" dirty="0" smtClean="0">
                <a:cs typeface="Arial" panose="020B0604020202020204" pitchFamily="34" charset="0"/>
              </a:rPr>
              <a:t>relaxed </a:t>
            </a:r>
            <a:r>
              <a:rPr lang="en-US" kern="0" dirty="0" smtClean="0">
                <a:cs typeface="Arial" panose="020B0604020202020204" pitchFamily="34" charset="0"/>
              </a:rPr>
              <a:t>separation between consecutive time stamps 2) very fine monitoring info in case of non standard events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85039" y="2125868"/>
            <a:ext cx="478339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+mj-lt"/>
              </a:rPr>
              <a:t>The main innovative features are: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000" b="1" dirty="0" smtClean="0">
                <a:latin typeface="+mj-lt"/>
              </a:rPr>
              <a:t>true real-time monitoring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000" b="1" dirty="0" smtClean="0">
                <a:latin typeface="+mj-lt"/>
              </a:rPr>
              <a:t>A tool </a:t>
            </a:r>
            <a:r>
              <a:rPr lang="en-US" sz="2000" dirty="0" smtClean="0">
                <a:latin typeface="+mj-lt"/>
              </a:rPr>
              <a:t>to perform MPGD R&amp;D: by the detailed time-stamped information, understand </a:t>
            </a:r>
            <a:r>
              <a:rPr lang="en-US" sz="2000" b="1" dirty="0" smtClean="0">
                <a:latin typeface="+mj-lt"/>
              </a:rPr>
              <a:t>the precise evolution of the break-down events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000" b="1" kern="0" dirty="0" smtClean="0">
                <a:latin typeface="+mj-lt"/>
                <a:cs typeface="Arial" panose="020B0604020202020204" pitchFamily="34" charset="0"/>
              </a:rPr>
              <a:t>HV generated </a:t>
            </a:r>
            <a:r>
              <a:rPr lang="en-US" sz="2000" b="0" kern="0" dirty="0" smtClean="0">
                <a:latin typeface="+mj-lt"/>
                <a:cs typeface="Arial" panose="020B0604020202020204" pitchFamily="34" charset="0"/>
              </a:rPr>
              <a:t>at the detector level	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2000" b="1" kern="0" dirty="0" smtClean="0">
                <a:latin typeface="+mj-lt"/>
                <a:cs typeface="Arial" panose="020B0604020202020204" pitchFamily="34" charset="0"/>
              </a:rPr>
              <a:t>Reduced size</a:t>
            </a:r>
            <a:r>
              <a:rPr lang="en-US" sz="2000" b="0" kern="0" dirty="0" smtClean="0">
                <a:latin typeface="+mj-lt"/>
                <a:cs typeface="Arial" panose="020B0604020202020204" pitchFamily="34" charset="0"/>
              </a:rPr>
              <a:t>: each HV unit ~ 30 cm x 20 cm x 5 cm</a:t>
            </a:r>
            <a:endParaRPr lang="en-US" sz="2000" kern="0" dirty="0">
              <a:latin typeface="+mj-lt"/>
            </a:endParaRPr>
          </a:p>
          <a:p>
            <a:pPr algn="just"/>
            <a:r>
              <a:rPr lang="en-US" sz="2000" dirty="0" smtClean="0">
                <a:latin typeface="+mj-lt"/>
              </a:rPr>
              <a:t> </a:t>
            </a:r>
            <a:endParaRPr lang="en-US" sz="2000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885039" y="505991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kern="0" dirty="0" smtClean="0">
                <a:solidFill>
                  <a:srgbClr val="FF0000"/>
                </a:solidFill>
              </a:rPr>
              <a:t>Applications</a:t>
            </a:r>
            <a:r>
              <a:rPr lang="en-US" sz="2400" kern="0" dirty="0" smtClean="0"/>
              <a:t>: </a:t>
            </a:r>
            <a:endParaRPr lang="en-US" sz="2400" b="0" kern="0" dirty="0" smtClean="0"/>
          </a:p>
          <a:p>
            <a:pPr lvl="1"/>
            <a:r>
              <a:rPr lang="en-US" sz="2000" b="0" kern="0" dirty="0" smtClean="0"/>
              <a:t>MPGD characterization studies</a:t>
            </a:r>
          </a:p>
          <a:p>
            <a:pPr lvl="1"/>
            <a:r>
              <a:rPr lang="en-US" sz="2000" b="0" kern="0" dirty="0" smtClean="0"/>
              <a:t>Powering of large-size MPGD systems </a:t>
            </a:r>
          </a:p>
        </p:txBody>
      </p:sp>
    </p:spTree>
    <p:extLst>
      <p:ext uri="{BB962C8B-B14F-4D97-AF65-F5344CB8AC3E}">
        <p14:creationId xmlns:p14="http://schemas.microsoft.com/office/powerpoint/2010/main" val="51256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4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</a:t>
            </a:r>
            <a:r>
              <a:rPr lang="en-US" sz="2000" b="1" i="1" dirty="0" smtClean="0"/>
              <a:t>Activities</a:t>
            </a:r>
            <a:endParaRPr lang="en-US" sz="2000" b="1" i="1" dirty="0"/>
          </a:p>
        </p:txBody>
      </p:sp>
      <p:sp>
        <p:nvSpPr>
          <p:cNvPr id="10" name="Rectangle 9"/>
          <p:cNvSpPr/>
          <p:nvPr/>
        </p:nvSpPr>
        <p:spPr>
          <a:xfrm>
            <a:off x="2743200" y="858221"/>
            <a:ext cx="121231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i="1" dirty="0" smtClean="0">
                <a:solidFill>
                  <a:srgbClr val="FF0000"/>
                </a:solidFill>
              </a:rPr>
              <a:t>Three main activities performed / on-going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7594" y="2079542"/>
            <a:ext cx="100067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  <a:cs typeface="Arial" panose="020B0604020202020204" pitchFamily="34" charset="0"/>
              </a:rPr>
              <a:t>Selection of the DC to DC converter (Commercial device) </a:t>
            </a:r>
          </a:p>
          <a:p>
            <a:pPr lvl="0"/>
            <a:endParaRPr lang="en-US" dirty="0" smtClean="0">
              <a:solidFill>
                <a:srgbClr val="0000CC"/>
              </a:solidFill>
              <a:effectLst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srgbClr val="0000CC"/>
              </a:solidFill>
              <a:cs typeface="Arial" panose="020B0604020202020204" pitchFamily="34" charset="0"/>
            </a:endParaRPr>
          </a:p>
          <a:p>
            <a:pPr lvl="0"/>
            <a:endParaRPr lang="en-US" dirty="0" smtClean="0">
              <a:solidFill>
                <a:srgbClr val="0000CC"/>
              </a:solidFill>
              <a:effectLst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  <a:cs typeface="Arial" panose="020B0604020202020204" pitchFamily="34" charset="0"/>
              </a:rPr>
              <a:t>ADC Board FMC standard adopted,</a:t>
            </a:r>
          </a:p>
          <a:p>
            <a:pPr lvl="0"/>
            <a:r>
              <a:rPr lang="en-US" dirty="0" smtClean="0">
                <a:solidFill>
                  <a:srgbClr val="0000CC"/>
                </a:solidFill>
                <a:cs typeface="Arial" panose="020B0604020202020204" pitchFamily="34" charset="0"/>
              </a:rPr>
              <a:t>      </a:t>
            </a:r>
            <a:r>
              <a:rPr lang="en-US" dirty="0" smtClean="0">
                <a:solidFill>
                  <a:srgbClr val="0000CC"/>
                </a:solidFill>
                <a:effectLst/>
                <a:cs typeface="Arial" panose="020B0604020202020204" pitchFamily="34" charset="0"/>
              </a:rPr>
              <a:t>the custom-made Pico ammeter  (Custom made)</a:t>
            </a:r>
          </a:p>
          <a:p>
            <a:pPr lvl="0"/>
            <a:endParaRPr lang="en-US" dirty="0" smtClean="0">
              <a:solidFill>
                <a:srgbClr val="0000CC"/>
              </a:solidFill>
              <a:effectLst/>
              <a:cs typeface="Arial" panose="020B0604020202020204" pitchFamily="34" charset="0"/>
            </a:endParaRPr>
          </a:p>
          <a:p>
            <a:pPr lvl="0"/>
            <a:endParaRPr lang="en-US" dirty="0">
              <a:solidFill>
                <a:srgbClr val="0000CC"/>
              </a:solidFill>
              <a:cs typeface="Arial" panose="020B0604020202020204" pitchFamily="34" charset="0"/>
            </a:endParaRPr>
          </a:p>
          <a:p>
            <a:pPr lvl="0"/>
            <a:endParaRPr lang="en-US" dirty="0" smtClean="0">
              <a:solidFill>
                <a:srgbClr val="0000CC"/>
              </a:solidFill>
              <a:effectLst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CC"/>
                </a:solidFill>
                <a:cs typeface="Arial" panose="020B0604020202020204" pitchFamily="34" charset="0"/>
              </a:rPr>
              <a:t>C</a:t>
            </a:r>
            <a:r>
              <a:rPr lang="en-US" dirty="0" smtClean="0">
                <a:solidFill>
                  <a:srgbClr val="0000CC"/>
                </a:solidFill>
                <a:effectLst/>
                <a:cs typeface="Arial" panose="020B0604020202020204" pitchFamily="34" charset="0"/>
              </a:rPr>
              <a:t>arrier (Commercial)   </a:t>
            </a:r>
            <a:endParaRPr lang="en-US" dirty="0">
              <a:solidFill>
                <a:srgbClr val="0000CC"/>
              </a:solidFill>
              <a:effectLst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7493" y="541588"/>
            <a:ext cx="1983237" cy="20059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654" y="2775269"/>
            <a:ext cx="2617033" cy="10210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4448" y="3500448"/>
            <a:ext cx="2499851" cy="1339863"/>
          </a:xfrm>
          <a:prstGeom prst="rect">
            <a:avLst/>
          </a:prstGeom>
        </p:spPr>
      </p:pic>
      <p:pic>
        <p:nvPicPr>
          <p:cNvPr id="2050" name="Picture 2" descr="https://www.parallella.org/wp-content/uploads/2016/01/parallella_zyn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4675861"/>
            <a:ext cx="2718617" cy="180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8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5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</a:t>
            </a:r>
            <a:r>
              <a:rPr lang="en-US" sz="2000" b="1" i="1" dirty="0" smtClean="0"/>
              <a:t>DC-DC units </a:t>
            </a:r>
            <a:endParaRPr lang="en-US" sz="2000" b="1" i="1" dirty="0"/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0276" y="851535"/>
            <a:ext cx="119314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EMCO</a:t>
            </a:r>
          </a:p>
          <a:p>
            <a:r>
              <a:rPr lang="en-US" dirty="0" smtClean="0"/>
              <a:t> Q60-5R ( V</a:t>
            </a:r>
            <a:r>
              <a:rPr lang="en-US" baseline="-25000" dirty="0" smtClean="0"/>
              <a:t>in</a:t>
            </a:r>
            <a:r>
              <a:rPr lang="en-US" dirty="0" smtClean="0"/>
              <a:t> = 0 to +5V,  V</a:t>
            </a:r>
            <a:r>
              <a:rPr lang="en-US" baseline="-25000" dirty="0" smtClean="0"/>
              <a:t>out </a:t>
            </a:r>
            <a:r>
              <a:rPr lang="en-US" dirty="0" smtClean="0"/>
              <a:t>= 0 to +6kV/0.5W )</a:t>
            </a:r>
          </a:p>
          <a:p>
            <a:r>
              <a:rPr lang="en-US" dirty="0" smtClean="0"/>
              <a:t> Q60N-5R ( V</a:t>
            </a:r>
            <a:r>
              <a:rPr lang="en-US" baseline="-25000" dirty="0" smtClean="0"/>
              <a:t>in</a:t>
            </a:r>
            <a:r>
              <a:rPr lang="en-US" dirty="0" smtClean="0"/>
              <a:t> = 0 to +5V,  V</a:t>
            </a:r>
            <a:r>
              <a:rPr lang="en-US" baseline="-25000" dirty="0" smtClean="0"/>
              <a:t>out</a:t>
            </a:r>
            <a:r>
              <a:rPr lang="en-US" dirty="0" smtClean="0"/>
              <a:t> = 0 to -6kV/0.5W ) </a:t>
            </a:r>
          </a:p>
          <a:p>
            <a:r>
              <a:rPr lang="en-US" dirty="0" smtClean="0"/>
              <a:t> A60P-5 ( V</a:t>
            </a:r>
            <a:r>
              <a:rPr lang="en-US" baseline="-25000" dirty="0" smtClean="0"/>
              <a:t>in</a:t>
            </a:r>
            <a:r>
              <a:rPr lang="en-US" dirty="0" smtClean="0"/>
              <a:t> = 0 to +5V,  V</a:t>
            </a:r>
            <a:r>
              <a:rPr lang="en-US" baseline="-25000" dirty="0" smtClean="0"/>
              <a:t>out</a:t>
            </a:r>
            <a:r>
              <a:rPr lang="en-US" dirty="0" smtClean="0"/>
              <a:t> = 0 to +6kV/1W )</a:t>
            </a:r>
          </a:p>
          <a:p>
            <a:r>
              <a:rPr lang="en-US" dirty="0" smtClean="0"/>
              <a:t> A60N-5 ( Vin = 0 to +5V,  V</a:t>
            </a:r>
            <a:r>
              <a:rPr lang="en-US" baseline="-25000" dirty="0" smtClean="0"/>
              <a:t>out</a:t>
            </a:r>
            <a:r>
              <a:rPr lang="en-US" dirty="0" smtClean="0"/>
              <a:t> = 0 to -6kV/1W )</a:t>
            </a:r>
          </a:p>
          <a:p>
            <a:r>
              <a:rPr lang="en-US" dirty="0" smtClean="0"/>
              <a:t> AG60P-5 ( SMD,  V</a:t>
            </a:r>
            <a:r>
              <a:rPr lang="en-US" baseline="-25000" dirty="0" smtClean="0"/>
              <a:t>in</a:t>
            </a:r>
            <a:r>
              <a:rPr lang="en-US" dirty="0" smtClean="0"/>
              <a:t> = 0 to +5V,  V</a:t>
            </a:r>
            <a:r>
              <a:rPr lang="en-US" baseline="-25000" dirty="0" smtClean="0"/>
              <a:t>out</a:t>
            </a:r>
            <a:r>
              <a:rPr lang="en-US" dirty="0" smtClean="0"/>
              <a:t> = 0 to +6kV/1W )</a:t>
            </a:r>
          </a:p>
          <a:p>
            <a:r>
              <a:rPr lang="en-US" dirty="0" smtClean="0"/>
              <a:t> AG60N-5 ( SMD, V</a:t>
            </a:r>
            <a:r>
              <a:rPr lang="en-US" baseline="-25000" dirty="0" smtClean="0"/>
              <a:t>in</a:t>
            </a:r>
            <a:r>
              <a:rPr lang="en-US" dirty="0" smtClean="0"/>
              <a:t> = 0 to +5V,  V</a:t>
            </a:r>
            <a:r>
              <a:rPr lang="en-US" baseline="-25000" dirty="0" smtClean="0"/>
              <a:t>out</a:t>
            </a:r>
            <a:r>
              <a:rPr lang="en-US" dirty="0" smtClean="0"/>
              <a:t> = 0 to -6kV/1W)</a:t>
            </a:r>
          </a:p>
          <a:p>
            <a:endParaRPr lang="en-US" dirty="0" smtClean="0"/>
          </a:p>
          <a:p>
            <a:r>
              <a:rPr lang="en-US" dirty="0" smtClean="0"/>
              <a:t>ISEG</a:t>
            </a:r>
          </a:p>
          <a:p>
            <a:r>
              <a:rPr lang="en-US" dirty="0" smtClean="0"/>
              <a:t>BP040105n12 </a:t>
            </a:r>
          </a:p>
          <a:p>
            <a:r>
              <a:rPr lang="en-US" dirty="0" smtClean="0"/>
              <a:t>PCB-HV-module of 4W BPS series </a:t>
            </a:r>
            <a:r>
              <a:rPr lang="en-US" b="1" dirty="0" smtClean="0">
                <a:solidFill>
                  <a:srgbClr val="FF0000"/>
                </a:solidFill>
              </a:rPr>
              <a:t>( now available also up to 6 kV)</a:t>
            </a:r>
          </a:p>
          <a:p>
            <a:r>
              <a:rPr lang="en-US" dirty="0" smtClean="0"/>
              <a:t>V</a:t>
            </a:r>
            <a:r>
              <a:rPr lang="en-US" baseline="-25000" dirty="0" smtClean="0"/>
              <a:t>out</a:t>
            </a:r>
            <a:r>
              <a:rPr lang="en-US" dirty="0" smtClean="0"/>
              <a:t> = 0 to -4 kV /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outnom</a:t>
            </a:r>
            <a:r>
              <a:rPr lang="en-US" dirty="0" smtClean="0"/>
              <a:t> = 1 mA / V</a:t>
            </a:r>
            <a:r>
              <a:rPr lang="en-US" baseline="-25000" dirty="0" smtClean="0"/>
              <a:t>in</a:t>
            </a:r>
            <a:r>
              <a:rPr lang="en-US" dirty="0" smtClean="0"/>
              <a:t> = 11,5 to 15,5 V-DC</a:t>
            </a:r>
          </a:p>
          <a:p>
            <a:r>
              <a:rPr lang="en-US" dirty="0" err="1" smtClean="0"/>
              <a:t>V</a:t>
            </a:r>
            <a:r>
              <a:rPr lang="en-US" baseline="-25000" dirty="0" err="1" smtClean="0"/>
              <a:t>remote</a:t>
            </a:r>
            <a:r>
              <a:rPr lang="en-US" baseline="-25000" dirty="0" smtClean="0"/>
              <a:t>/mon</a:t>
            </a:r>
            <a:r>
              <a:rPr lang="en-US" dirty="0" smtClean="0"/>
              <a:t>= 0 to 5 V / V-</a:t>
            </a:r>
            <a:r>
              <a:rPr lang="en-US" dirty="0" err="1" smtClean="0"/>
              <a:t>I</a:t>
            </a:r>
            <a:r>
              <a:rPr lang="en-US" baseline="-25000" dirty="0" err="1" smtClean="0"/>
              <a:t>mon</a:t>
            </a:r>
            <a:r>
              <a:rPr lang="en-US" dirty="0" smtClean="0"/>
              <a:t> = 0 </a:t>
            </a:r>
            <a:r>
              <a:rPr lang="en-US" dirty="0" err="1" smtClean="0"/>
              <a:t>bis</a:t>
            </a:r>
            <a:r>
              <a:rPr lang="en-US" dirty="0" smtClean="0"/>
              <a:t> 5 V /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ref</a:t>
            </a:r>
            <a:r>
              <a:rPr lang="en-US" dirty="0" smtClean="0"/>
              <a:t> = 5 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Ripple &amp; noise &lt; 40 mVpp  at full load </a:t>
            </a:r>
          </a:p>
          <a:p>
            <a:endParaRPr lang="en-US" dirty="0" smtClean="0"/>
          </a:p>
          <a:p>
            <a:r>
              <a:rPr lang="en-US" dirty="0" smtClean="0"/>
              <a:t>BP020205p12</a:t>
            </a:r>
          </a:p>
          <a:p>
            <a:r>
              <a:rPr lang="en-US" dirty="0" smtClean="0"/>
              <a:t>PCB-HV-module BPS series (4 W)</a:t>
            </a:r>
          </a:p>
          <a:p>
            <a:r>
              <a:rPr lang="en-US" dirty="0" smtClean="0"/>
              <a:t>Vout = 0 to +2 kV /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out</a:t>
            </a:r>
            <a:r>
              <a:rPr lang="en-US" baseline="-25000" dirty="0" smtClean="0"/>
              <a:t> max</a:t>
            </a:r>
            <a:r>
              <a:rPr lang="en-US" dirty="0" smtClean="0"/>
              <a:t> = 2 mA / Vin = 11,5 to 15,5 V-DC</a:t>
            </a:r>
          </a:p>
          <a:p>
            <a:r>
              <a:rPr lang="en-US" dirty="0" err="1" smtClean="0"/>
              <a:t>Vremote</a:t>
            </a:r>
            <a:r>
              <a:rPr lang="en-US" dirty="0" smtClean="0"/>
              <a:t>/mon= 0 to 5 V / V-</a:t>
            </a:r>
            <a:r>
              <a:rPr lang="en-US" dirty="0" err="1" smtClean="0"/>
              <a:t>Imon</a:t>
            </a:r>
            <a:r>
              <a:rPr lang="en-US" dirty="0" smtClean="0"/>
              <a:t> = 0 </a:t>
            </a:r>
            <a:r>
              <a:rPr lang="en-US" dirty="0" err="1" smtClean="0"/>
              <a:t>bis</a:t>
            </a:r>
            <a:r>
              <a:rPr lang="en-US" dirty="0" smtClean="0"/>
              <a:t> 5 V / </a:t>
            </a:r>
            <a:r>
              <a:rPr lang="en-US" dirty="0" err="1" smtClean="0"/>
              <a:t>Vref</a:t>
            </a:r>
            <a:r>
              <a:rPr lang="en-US" dirty="0" smtClean="0"/>
              <a:t> = 5 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Ripple &amp; noise &lt; 20 </a:t>
            </a:r>
            <a:r>
              <a:rPr lang="en-US" dirty="0" err="1" smtClean="0">
                <a:solidFill>
                  <a:srgbClr val="FF0000"/>
                </a:solidFill>
              </a:rPr>
              <a:t>mVp</a:t>
            </a:r>
            <a:r>
              <a:rPr lang="en-US" dirty="0" smtClean="0">
                <a:solidFill>
                  <a:srgbClr val="FF0000"/>
                </a:solidFill>
              </a:rPr>
              <a:t>-p at full load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063" y="851535"/>
            <a:ext cx="2699067" cy="20294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222" y="851534"/>
            <a:ext cx="2631294" cy="20294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10379" y="2929836"/>
            <a:ext cx="2751342" cy="14466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37121" y="4338149"/>
            <a:ext cx="2846439" cy="21945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6199" y="4363871"/>
            <a:ext cx="2863161" cy="22076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6588414" y="2678034"/>
            <a:ext cx="1324918" cy="188241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rot="2235472">
            <a:off x="6758060" y="3337206"/>
            <a:ext cx="3448380" cy="8402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C00000"/>
                </a:solidFill>
              </a:rPr>
              <a:t>measurements performed: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Output HV vs analog setting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Ripple characteristics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13361" y="4793897"/>
            <a:ext cx="1107996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selected</a:t>
            </a:r>
            <a:endParaRPr lang="en-US" sz="18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5745" y="2927086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100M</a:t>
            </a:r>
            <a:r>
              <a:rPr lang="el-GR" sz="1400" dirty="0" smtClean="0">
                <a:solidFill>
                  <a:srgbClr val="FF0000"/>
                </a:solidFill>
              </a:rPr>
              <a:t>Ω</a:t>
            </a:r>
            <a:r>
              <a:rPr lang="en-US" sz="1400" dirty="0" smtClean="0">
                <a:solidFill>
                  <a:srgbClr val="FF0000"/>
                </a:solidFill>
              </a:rPr>
              <a:t> load 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6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</a:t>
            </a: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ADC </a:t>
            </a: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Board  and the custom-made Picoammeter</a:t>
            </a:r>
            <a:endParaRPr lang="en-US" sz="2000" b="1" i="1" dirty="0"/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7922" y="629578"/>
            <a:ext cx="119314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Discharge evolution time has driven the choice of the ADC Chip</a:t>
            </a:r>
          </a:p>
          <a:p>
            <a:r>
              <a:rPr lang="en-US" dirty="0" smtClean="0"/>
              <a:t>Capability </a:t>
            </a:r>
            <a:r>
              <a:rPr lang="en-US" dirty="0"/>
              <a:t>to detect fast transients </a:t>
            </a:r>
            <a:r>
              <a:rPr lang="en-US" dirty="0">
                <a:solidFill>
                  <a:srgbClr val="FF0000"/>
                </a:solidFill>
              </a:rPr>
              <a:t>(time resolution: </a:t>
            </a:r>
            <a:r>
              <a:rPr lang="en-US" u="sng" dirty="0">
                <a:solidFill>
                  <a:srgbClr val="FF0000"/>
                </a:solidFill>
              </a:rPr>
              <a:t>~2ns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184" y="1031258"/>
            <a:ext cx="5355183" cy="30500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842916" y="3712014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 ns time division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630" y="1326129"/>
            <a:ext cx="6096000" cy="23452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CC00CC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anose="020B0604020202020204" pitchFamily="34" charset="0"/>
              </a:rPr>
              <a:t>ADC selected: </a:t>
            </a:r>
          </a:p>
          <a:p>
            <a:pPr marL="1047750" lvl="1" indent="-28575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</a:pPr>
            <a:r>
              <a:rPr lang="en-US" kern="0" dirty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8-Bit 500 MSPS A/D Converter ADC08500</a:t>
            </a:r>
          </a:p>
          <a:p>
            <a:pPr marL="342900" lvl="0" indent="-3429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CC00CC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Arial" panose="020B0604020202020204" pitchFamily="34" charset="0"/>
              </a:rPr>
              <a:t>The ADC board (custom design, built and successfully tested):</a:t>
            </a:r>
          </a:p>
          <a:p>
            <a:pPr marL="1047750" lvl="1" indent="-28575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</a:pPr>
            <a:r>
              <a:rPr lang="en-US" kern="0" dirty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ADC self-calibration</a:t>
            </a:r>
          </a:p>
          <a:p>
            <a:pPr marL="1047750" lvl="1" indent="-28575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</a:pPr>
            <a:r>
              <a:rPr lang="en-US" kern="0" dirty="0" smtClean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multiple </a:t>
            </a:r>
            <a:r>
              <a:rPr lang="en-US" kern="0" dirty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ADC synchronization capability</a:t>
            </a:r>
          </a:p>
          <a:p>
            <a:pPr marL="1047750" lvl="1" indent="-28575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  <a:buFont typeface="Wingdings" pitchFamily="2" charset="2"/>
              <a:buChar char="§"/>
            </a:pPr>
            <a:r>
              <a:rPr lang="en-US" kern="0" dirty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Low-Pin-Count FMC connector</a:t>
            </a:r>
          </a:p>
        </p:txBody>
      </p:sp>
      <p:pic>
        <p:nvPicPr>
          <p:cNvPr id="25" name="Picture 24"/>
          <p:cNvPicPr/>
          <p:nvPr/>
        </p:nvPicPr>
        <p:blipFill>
          <a:blip r:embed="rId5"/>
          <a:stretch>
            <a:fillRect/>
          </a:stretch>
        </p:blipFill>
        <p:spPr>
          <a:xfrm>
            <a:off x="6208630" y="4581006"/>
            <a:ext cx="2600831" cy="1877870"/>
          </a:xfrm>
          <a:prstGeom prst="rect">
            <a:avLst/>
          </a:prstGeom>
        </p:spPr>
      </p:pic>
      <p:pic>
        <p:nvPicPr>
          <p:cNvPr id="26" name="Picture 25" descr="C:\Users\Stefano\AppData\Local\Microsoft\Windows\INetCache\Content.Word\PAS_V20_PC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761" y="4581006"/>
            <a:ext cx="2869606" cy="18778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14" name="Rectangle 13"/>
          <p:cNvSpPr/>
          <p:nvPr/>
        </p:nvSpPr>
        <p:spPr>
          <a:xfrm>
            <a:off x="3203460" y="4274885"/>
            <a:ext cx="3165566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2000" lvl="1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</a:pPr>
            <a:r>
              <a:rPr lang="en-US" kern="0" dirty="0" smtClean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Current measurement via custom built Picoammeter (OPA in transconductance)</a:t>
            </a:r>
          </a:p>
          <a:p>
            <a:pPr marL="762000" lvl="1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</a:pPr>
            <a:r>
              <a:rPr lang="en-US" kern="0" dirty="0" smtClean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It will host the DC/DC converter and the PA </a:t>
            </a:r>
          </a:p>
          <a:p>
            <a:pPr marL="762000" lvl="1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CC"/>
              </a:buClr>
            </a:pPr>
            <a:r>
              <a:rPr lang="en-US" kern="0" dirty="0" smtClean="0">
                <a:solidFill>
                  <a:srgbClr val="0000CC"/>
                </a:solidFill>
                <a:latin typeface="+mj-lt"/>
                <a:cs typeface="Arial" panose="020B0604020202020204" pitchFamily="34" charset="0"/>
              </a:rPr>
              <a:t>( Analog/Digital Separation) </a:t>
            </a:r>
            <a:endParaRPr lang="en-US" kern="0" dirty="0">
              <a:solidFill>
                <a:srgbClr val="0000CC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1" name="Picture 1" descr="D:\Dropbox\ADCboard_projects\Pictures\ADC_Board\AD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006"/>
            <a:ext cx="3981869" cy="159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8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3/27/2017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7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</a:t>
            </a: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carrier </a:t>
            </a: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in FMC standard</a:t>
            </a:r>
            <a:r>
              <a:rPr lang="en-US" sz="2000" b="1" i="1" dirty="0" smtClean="0"/>
              <a:t>    </a:t>
            </a:r>
            <a:endParaRPr lang="en-US" sz="2000" b="1" i="1" dirty="0"/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835" y="753731"/>
            <a:ext cx="1050816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+mj-lt"/>
                <a:cs typeface="Arial" panose="020B0604020202020204" pitchFamily="34" charset="0"/>
              </a:rPr>
              <a:t>Zed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Board based on hybrid Xilinx </a:t>
            </a:r>
            <a:r>
              <a:rPr lang="en-US" b="1" dirty="0" err="1" smtClean="0">
                <a:latin typeface="+mj-lt"/>
                <a:cs typeface="Arial" panose="020B0604020202020204" pitchFamily="34" charset="0"/>
              </a:rPr>
              <a:t>Zynq</a:t>
            </a:r>
            <a:endParaRPr lang="en-US" b="1" dirty="0" smtClean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commercial  carrier </a:t>
            </a:r>
            <a:r>
              <a:rPr lang="en-US" dirty="0">
                <a:latin typeface="+mj-lt"/>
                <a:cs typeface="Arial" panose="020B0604020202020204" pitchFamily="34" charset="0"/>
              </a:rPr>
              <a:t>including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 </a:t>
            </a:r>
            <a:r>
              <a:rPr lang="en-US" dirty="0">
                <a:latin typeface="+mj-lt"/>
                <a:cs typeface="Arial" panose="020B0604020202020204" pitchFamily="34" charset="0"/>
              </a:rPr>
              <a:t>high throughput low-pin-count FMC </a:t>
            </a:r>
            <a:endParaRPr lang="en-US" dirty="0" smtClean="0">
              <a:latin typeface="+mj-lt"/>
              <a:cs typeface="Arial" panose="020B0604020202020204" pitchFamily="34" charset="0"/>
            </a:endParaRPr>
          </a:p>
          <a:p>
            <a:endParaRPr lang="en-US" dirty="0">
              <a:latin typeface="+mj-lt"/>
              <a:cs typeface="Arial" panose="020B0604020202020204" pitchFamily="34" charset="0"/>
            </a:endParaRP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Fully Programmable </a:t>
            </a:r>
            <a:r>
              <a:rPr lang="en-US" dirty="0">
                <a:latin typeface="+mj-lt"/>
                <a:cs typeface="Arial" panose="020B0604020202020204" pitchFamily="34" charset="0"/>
              </a:rPr>
              <a:t>System-on-Chip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(</a:t>
            </a:r>
            <a:r>
              <a:rPr lang="en-US" dirty="0" err="1" smtClean="0">
                <a:latin typeface="+mj-lt"/>
                <a:cs typeface="Arial" panose="020B0604020202020204" pitchFamily="34" charset="0"/>
              </a:rPr>
              <a:t>SoC</a:t>
            </a:r>
            <a:r>
              <a:rPr lang="en-US" dirty="0">
                <a:latin typeface="+mj-lt"/>
                <a:cs typeface="Arial" panose="020B0604020202020204" pitchFamily="34" charset="0"/>
              </a:rPr>
              <a:t>)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device </a:t>
            </a:r>
          </a:p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combining </a:t>
            </a:r>
            <a:r>
              <a:rPr lang="en-US" dirty="0">
                <a:latin typeface="+mj-lt"/>
                <a:cs typeface="Arial" panose="020B0604020202020204" pitchFamily="34" charset="0"/>
              </a:rPr>
              <a:t>a ‘hard’ dual core ARM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processor with </a:t>
            </a:r>
            <a:r>
              <a:rPr lang="en-US" dirty="0">
                <a:latin typeface="+mj-lt"/>
              </a:rPr>
              <a:t>an FPGA </a:t>
            </a:r>
            <a:r>
              <a:rPr lang="en-US" dirty="0">
                <a:latin typeface="+mj-lt"/>
                <a:cs typeface="Arial" panose="020B0604020202020204" pitchFamily="34" charset="0"/>
              </a:rPr>
              <a:t>fabric</a:t>
            </a:r>
          </a:p>
          <a:p>
            <a:r>
              <a:rPr lang="en-US" dirty="0"/>
              <a:t>dual-core ARM Cortex-A9 </a:t>
            </a:r>
            <a:r>
              <a:rPr lang="en-US" dirty="0">
                <a:latin typeface="+mj-lt"/>
              </a:rPr>
              <a:t>processor, 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Programmable Logic:   </a:t>
            </a:r>
            <a:r>
              <a:rPr lang="en-US" b="1" dirty="0">
                <a:latin typeface="+mj-lt"/>
              </a:rPr>
              <a:t>FPGA Artix-7 or Kintex-7 fabric</a:t>
            </a:r>
            <a:endParaRPr lang="en-US" b="1" dirty="0" smtClean="0">
              <a:latin typeface="+mj-lt"/>
            </a:endParaRPr>
          </a:p>
          <a:p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STATUS</a:t>
            </a: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  <a:cs typeface="Arial" panose="020B0604020202020204" pitchFamily="34" charset="0"/>
              </a:rPr>
              <a:t>First design project started in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VHDL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code successfully tested</a:t>
            </a:r>
            <a:endParaRPr lang="en-US" b="1" dirty="0">
              <a:latin typeface="+mj-lt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+mj-lt"/>
                <a:cs typeface="Arial" panose="020B0604020202020204" pitchFamily="34" charset="0"/>
              </a:rPr>
              <a:t>the external ADC is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managed: </a:t>
            </a:r>
          </a:p>
          <a:p>
            <a:pPr lvl="1"/>
            <a:r>
              <a:rPr lang="en-US" dirty="0" smtClean="0">
                <a:latin typeface="+mj-lt"/>
                <a:cs typeface="Arial" panose="020B0604020202020204" pitchFamily="34" charset="0"/>
              </a:rPr>
              <a:t>providing </a:t>
            </a:r>
            <a:r>
              <a:rPr lang="en-US" dirty="0">
                <a:latin typeface="+mj-lt"/>
                <a:cs typeface="Arial" panose="020B0604020202020204" pitchFamily="34" charset="0"/>
              </a:rPr>
              <a:t>the LVDS clock signals for data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conversion and reading </a:t>
            </a:r>
            <a:r>
              <a:rPr lang="en-US" dirty="0">
                <a:latin typeface="+mj-lt"/>
                <a:cs typeface="Arial" panose="020B0604020202020204" pitchFamily="34" charset="0"/>
              </a:rPr>
              <a:t>in slave mode the ADC data</a:t>
            </a:r>
          </a:p>
          <a:p>
            <a:pPr lvl="1"/>
            <a:r>
              <a:rPr lang="en-US" dirty="0">
                <a:latin typeface="+mj-lt"/>
                <a:cs typeface="Arial" panose="020B0604020202020204" pitchFamily="34" charset="0"/>
              </a:rPr>
              <a:t>writing the continuous ADC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 data </a:t>
            </a:r>
            <a:r>
              <a:rPr lang="en-US" dirty="0">
                <a:latin typeface="+mj-lt"/>
                <a:cs typeface="Arial" panose="020B0604020202020204" pitchFamily="34" charset="0"/>
              </a:rPr>
              <a:t>stream into a FIFO memory for its transmission to the PS of the </a:t>
            </a:r>
            <a:r>
              <a:rPr lang="en-US" dirty="0" err="1">
                <a:latin typeface="+mj-lt"/>
                <a:cs typeface="Arial" panose="020B0604020202020204" pitchFamily="34" charset="0"/>
              </a:rPr>
              <a:t>Zynq</a:t>
            </a:r>
            <a:r>
              <a:rPr lang="en-US" dirty="0">
                <a:latin typeface="+mj-lt"/>
                <a:cs typeface="Arial" panose="020B0604020202020204" pitchFamily="34" charset="0"/>
              </a:rPr>
              <a:t> device, which in time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is in </a:t>
            </a:r>
            <a:r>
              <a:rPr lang="en-US" dirty="0">
                <a:latin typeface="+mj-lt"/>
                <a:cs typeface="Arial" panose="020B0604020202020204" pitchFamily="34" charset="0"/>
              </a:rPr>
              <a:t>charge of its retransmission to a PC</a:t>
            </a:r>
          </a:p>
          <a:p>
            <a:pPr lvl="1"/>
            <a:r>
              <a:rPr lang="en-US" b="1" dirty="0">
                <a:latin typeface="+mj-lt"/>
                <a:cs typeface="Arial" panose="020B0604020202020204" pitchFamily="34" charset="0"/>
              </a:rPr>
              <a:t>ADC read at maximum speed of </a:t>
            </a:r>
            <a:r>
              <a:rPr lang="en-US" b="1" dirty="0" smtClean="0">
                <a:latin typeface="+mj-lt"/>
                <a:cs typeface="Arial" panose="020B0604020202020204" pitchFamily="34" charset="0"/>
              </a:rPr>
              <a:t>500 </a:t>
            </a:r>
            <a:r>
              <a:rPr lang="en-US" b="1" dirty="0">
                <a:latin typeface="+mj-lt"/>
                <a:cs typeface="Arial" panose="020B0604020202020204" pitchFamily="34" charset="0"/>
              </a:rPr>
              <a:t>MSPS</a:t>
            </a:r>
            <a:r>
              <a:rPr lang="en-US" dirty="0">
                <a:latin typeface="+mj-lt"/>
                <a:cs typeface="Arial" panose="020B0604020202020204" pitchFamily="34" charset="0"/>
              </a:rPr>
              <a:t> confirming the correct choice of the FMC Carrier </a:t>
            </a:r>
            <a:r>
              <a:rPr lang="en-US" dirty="0" smtClean="0">
                <a:latin typeface="+mj-lt"/>
                <a:cs typeface="Arial" panose="020B0604020202020204" pitchFamily="34" charset="0"/>
              </a:rPr>
              <a:t>FPGA/processor</a:t>
            </a:r>
          </a:p>
          <a:p>
            <a:pPr lvl="1"/>
            <a:r>
              <a:rPr lang="en-US" dirty="0" smtClean="0">
                <a:latin typeface="+mj-lt"/>
              </a:rPr>
              <a:t>A </a:t>
            </a:r>
            <a:r>
              <a:rPr lang="en-US" dirty="0">
                <a:latin typeface="+mj-lt"/>
              </a:rPr>
              <a:t>general purpose communication protocol (GPCP) is being developed to be used </a:t>
            </a:r>
            <a:r>
              <a:rPr lang="en-US" dirty="0" smtClean="0">
                <a:latin typeface="+mj-lt"/>
              </a:rPr>
              <a:t> </a:t>
            </a:r>
          </a:p>
          <a:p>
            <a:pPr lvl="1"/>
            <a:r>
              <a:rPr lang="en-US" dirty="0" smtClean="0">
                <a:latin typeface="+mj-lt"/>
              </a:rPr>
              <a:t>PC </a:t>
            </a:r>
            <a:r>
              <a:rPr lang="en-US" dirty="0">
                <a:latin typeface="+mj-lt"/>
              </a:rPr>
              <a:t>software and from the ARM processor </a:t>
            </a:r>
            <a:r>
              <a:rPr lang="en-US" dirty="0" smtClean="0">
                <a:latin typeface="+mj-lt"/>
              </a:rPr>
              <a:t>software : </a:t>
            </a:r>
            <a:r>
              <a:rPr lang="en-US" b="1" dirty="0" smtClean="0">
                <a:latin typeface="+mj-lt"/>
              </a:rPr>
              <a:t>already reading </a:t>
            </a:r>
            <a:r>
              <a:rPr lang="en-US" b="1" dirty="0">
                <a:latin typeface="+mj-lt"/>
              </a:rPr>
              <a:t>and writing </a:t>
            </a:r>
            <a:endParaRPr lang="en-US" b="1" dirty="0" smtClean="0">
              <a:latin typeface="+mj-lt"/>
            </a:endParaRPr>
          </a:p>
          <a:p>
            <a:pPr lvl="1"/>
            <a:r>
              <a:rPr lang="en-US" b="1" dirty="0" smtClean="0">
                <a:latin typeface="+mj-lt"/>
              </a:rPr>
              <a:t>memory </a:t>
            </a:r>
            <a:r>
              <a:rPr lang="en-US" b="1" dirty="0">
                <a:latin typeface="+mj-lt"/>
              </a:rPr>
              <a:t>blocks into the ARM processor </a:t>
            </a:r>
            <a:r>
              <a:rPr lang="en-US" dirty="0">
                <a:latin typeface="+mj-lt"/>
              </a:rPr>
              <a:t>from PC</a:t>
            </a:r>
            <a:r>
              <a:rPr lang="en-US" dirty="0" smtClean="0">
                <a:latin typeface="+mj-lt"/>
              </a:rPr>
              <a:t> </a:t>
            </a:r>
          </a:p>
          <a:p>
            <a:pPr lvl="1"/>
            <a:r>
              <a:rPr lang="en-US" dirty="0" smtClean="0">
                <a:latin typeface="+mj-lt"/>
              </a:rPr>
              <a:t>The </a:t>
            </a:r>
            <a:r>
              <a:rPr lang="en-US" dirty="0">
                <a:latin typeface="+mj-lt"/>
              </a:rPr>
              <a:t>PC resident software is being developed in </a:t>
            </a:r>
            <a:r>
              <a:rPr lang="en-US" dirty="0" err="1">
                <a:latin typeface="+mj-lt"/>
              </a:rPr>
              <a:t>PyQT</a:t>
            </a:r>
            <a:r>
              <a:rPr lang="en-US" dirty="0">
                <a:latin typeface="+mj-lt"/>
              </a:rPr>
              <a:t> (Python-QT) </a:t>
            </a:r>
            <a:r>
              <a:rPr lang="en-US" b="1" dirty="0">
                <a:latin typeface="+mj-lt"/>
              </a:rPr>
              <a:t>Elementary GUI </a:t>
            </a:r>
            <a:r>
              <a:rPr lang="en-US" b="1" dirty="0" smtClean="0">
                <a:latin typeface="+mj-lt"/>
              </a:rPr>
              <a:t>already </a:t>
            </a:r>
          </a:p>
          <a:p>
            <a:pPr lvl="1"/>
            <a:r>
              <a:rPr lang="en-US" b="1" dirty="0" smtClean="0">
                <a:latin typeface="+mj-lt"/>
              </a:rPr>
              <a:t>developed </a:t>
            </a:r>
            <a:r>
              <a:rPr lang="en-US" b="1" dirty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to </a:t>
            </a:r>
            <a:r>
              <a:rPr lang="en-US" b="1" dirty="0">
                <a:latin typeface="+mj-lt"/>
              </a:rPr>
              <a:t>send and receive blocks of data to/from the </a:t>
            </a:r>
            <a:r>
              <a:rPr lang="en-US" b="1" dirty="0" err="1">
                <a:latin typeface="+mj-lt"/>
              </a:rPr>
              <a:t>Zynq</a:t>
            </a:r>
            <a:r>
              <a:rPr lang="en-US" b="1" dirty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device</a:t>
            </a:r>
          </a:p>
          <a:p>
            <a:pPr lvl="1"/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4655" y="5045196"/>
            <a:ext cx="2187510" cy="14567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765" y="815604"/>
            <a:ext cx="5485288" cy="259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9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6596742"/>
            <a:ext cx="11149781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1149781" y="6596741"/>
            <a:ext cx="1042218" cy="26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0" y="6546393"/>
            <a:ext cx="2743200" cy="3651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3/27/2017 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0" y="6538911"/>
            <a:ext cx="4114800" cy="365125"/>
          </a:xfrm>
        </p:spPr>
        <p:txBody>
          <a:bodyPr/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Stefano Levorato           INFN Trieste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9448799" y="6547938"/>
            <a:ext cx="2743200" cy="365125"/>
          </a:xfrm>
        </p:spPr>
        <p:txBody>
          <a:bodyPr/>
          <a:lstStyle/>
          <a:p>
            <a:fld id="{8B95E128-DCD0-4419-B2EF-6D4E30A1EE89}" type="slidenum">
              <a:rPr lang="en-US" sz="1400" b="1" smtClean="0">
                <a:solidFill>
                  <a:schemeClr val="bg1"/>
                </a:solidFill>
              </a:rPr>
              <a:t>8</a:t>
            </a:fld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" y="-2197"/>
            <a:ext cx="12192000" cy="477210"/>
          </a:xfrm>
          <a:prstGeom prst="rect">
            <a:avLst/>
          </a:prstGeom>
          <a:gradFill flip="none" rotWithShape="1">
            <a:gsLst>
              <a:gs pos="29000">
                <a:srgbClr val="90BCE3"/>
              </a:gs>
              <a:gs pos="0">
                <a:schemeClr val="accent1">
                  <a:lumMod val="40000"/>
                  <a:lumOff val="60000"/>
                </a:schemeClr>
              </a:gs>
              <a:gs pos="6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/>
              <a:t>MPGD-dedicated HV system               </a:t>
            </a: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issue under discussion: fast control of the HV and outlook</a:t>
            </a:r>
            <a:r>
              <a:rPr lang="en-US" sz="2000" b="1" i="1" dirty="0" smtClean="0"/>
              <a:t>    </a:t>
            </a:r>
            <a:endParaRPr lang="en-US" sz="2000" b="1" i="1" dirty="0"/>
          </a:p>
        </p:txBody>
      </p:sp>
      <p:pic>
        <p:nvPicPr>
          <p:cNvPr id="1026" name="Picture 2" descr="Risultati immagin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6721" y="0"/>
            <a:ext cx="745278" cy="4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9835" y="753731"/>
            <a:ext cx="10508165" cy="1754326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  <a:cs typeface="Arial" panose="020B0604020202020204" pitchFamily="34" charset="0"/>
              </a:rPr>
              <a:t>Use of High Voltage power Mosfet to isolate the fed sector from its PSU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 couple of fast Mosfet candidates have been pointed out, implementation of the idea under study</a:t>
            </a:r>
          </a:p>
          <a:p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Circuitry design  has yet to start,  fast switching between device below 100ns as goal </a:t>
            </a:r>
          </a:p>
          <a:p>
            <a:r>
              <a:rPr lang="en-US" u="sng" dirty="0" smtClean="0">
                <a:latin typeface="+mj-lt"/>
                <a:cs typeface="Arial" panose="020B0604020202020204" pitchFamily="34" charset="0"/>
              </a:rPr>
              <a:t> </a:t>
            </a:r>
            <a:endParaRPr lang="en-US" u="sng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9835" y="2556861"/>
            <a:ext cx="115967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In the next months</a:t>
            </a:r>
            <a:r>
              <a:rPr lang="en-US" dirty="0" smtClean="0">
                <a:cs typeface="Arial" panose="020B0604020202020204" pitchFamily="34" charset="0"/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Production of the board for the DC+DC converter and the PA mounting and test: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analysis of the response of the PA to fast current variation ( ok for slow nearly DC operation mode 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Robustness of the scheme vs discharge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Development and implementation of the fast switching scheme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cs typeface="Arial" panose="020B0604020202020204" pitchFamily="34" charset="0"/>
              </a:rPr>
              <a:t> </a:t>
            </a:r>
            <a:r>
              <a:rPr lang="en-US" dirty="0" smtClean="0">
                <a:cs typeface="Arial" panose="020B0604020202020204" pitchFamily="34" charset="0"/>
              </a:rPr>
              <a:t>Tests  of the response of the system and its performance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Integration of the modules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cs typeface="Arial" panose="020B0604020202020204" pitchFamily="34" charset="0"/>
              </a:rPr>
              <a:t>Software development</a:t>
            </a:r>
          </a:p>
          <a:p>
            <a:endParaRPr lang="en-US" dirty="0" smtClean="0">
              <a:cs typeface="Arial" panose="020B0604020202020204" pitchFamily="34" charset="0"/>
            </a:endParaRPr>
          </a:p>
          <a:p>
            <a:r>
              <a:rPr lang="en-US" dirty="0" smtClean="0">
                <a:cs typeface="Arial" panose="020B0604020202020204" pitchFamily="34" charset="0"/>
              </a:rPr>
              <a:t> 		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506" y="5811632"/>
            <a:ext cx="11693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module ( expandable ) ready for the end of the year if not major problems, most likely spring 2018 or later for testing.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45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1099</Words>
  <Application>Microsoft Office PowerPoint</Application>
  <PresentationFormat>Widescreen</PresentationFormat>
  <Paragraphs>177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Stefano Levorato</dc:creator>
  <cp:lastModifiedBy>Stefano Levorato</cp:lastModifiedBy>
  <cp:revision>36</cp:revision>
  <dcterms:created xsi:type="dcterms:W3CDTF">2017-03-20T14:12:26Z</dcterms:created>
  <dcterms:modified xsi:type="dcterms:W3CDTF">2017-03-27T14:46:26Z</dcterms:modified>
</cp:coreProperties>
</file>